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9" r:id="rId4"/>
    <p:sldId id="257" r:id="rId5"/>
    <p:sldId id="262" r:id="rId6"/>
    <p:sldId id="260" r:id="rId7"/>
    <p:sldId id="261" r:id="rId8"/>
    <p:sldId id="29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5" r:id="rId18"/>
    <p:sldId id="286" r:id="rId19"/>
    <p:sldId id="271" r:id="rId20"/>
    <p:sldId id="272" r:id="rId21"/>
    <p:sldId id="289" r:id="rId22"/>
    <p:sldId id="274" r:id="rId23"/>
    <p:sldId id="279" r:id="rId24"/>
    <p:sldId id="273" r:id="rId25"/>
    <p:sldId id="275" r:id="rId26"/>
    <p:sldId id="276" r:id="rId27"/>
    <p:sldId id="277" r:id="rId28"/>
    <p:sldId id="278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CDFCB-7180-4E48-A7FB-03E8E144C2E4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0FC94-E903-4391-80D1-F604DB55D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0FC94-E903-4391-80D1-F604DB55DA6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7/24/2023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3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697" y="304800"/>
            <a:ext cx="5184503" cy="4571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334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Smoo</a:t>
            </a:r>
            <a:r>
              <a:rPr lang="en-US" sz="3200" dirty="0" smtClean="0"/>
              <a:t> Holding </a:t>
            </a:r>
            <a:r>
              <a:rPr lang="en-US" sz="3200" dirty="0" err="1" smtClean="0"/>
              <a:t>Pte</a:t>
            </a:r>
            <a:r>
              <a:rPr lang="en-US" sz="3200" dirty="0" smtClean="0"/>
              <a:t> Ltd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b="1">
                <a:solidFill>
                  <a:srgbClr val="FFC000"/>
                </a:solidFill>
              </a:rPr>
              <a:t>HOW </a:t>
            </a:r>
            <a:r>
              <a:rPr lang="en-GB" sz="3800" b="1" smtClean="0">
                <a:solidFill>
                  <a:srgbClr val="FFC000"/>
                </a:solidFill>
              </a:rPr>
              <a:t>TO </a:t>
            </a:r>
            <a:r>
              <a:rPr lang="en-GB" sz="3800" b="1" dirty="0" smtClean="0">
                <a:solidFill>
                  <a:srgbClr val="FFC000"/>
                </a:solidFill>
              </a:rPr>
              <a:t>JOIN</a:t>
            </a:r>
            <a:endParaRPr lang="en-PH" sz="38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465451"/>
            <a:ext cx="6781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500" b="1" dirty="0" smtClean="0">
                <a:solidFill>
                  <a:srgbClr val="FFC000"/>
                </a:solidFill>
              </a:rPr>
              <a:t>Who can join AR Media Hub?</a:t>
            </a:r>
          </a:p>
          <a:p>
            <a:endParaRPr lang="en-PH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PH" sz="2000" dirty="0" smtClean="0"/>
              <a:t>Anyone </a:t>
            </a:r>
            <a:r>
              <a:rPr lang="en-PH" sz="2000" dirty="0"/>
              <a:t>can join </a:t>
            </a:r>
            <a:r>
              <a:rPr lang="en-PH" sz="2000" dirty="0" smtClean="0"/>
              <a:t>AR Media Hub by </a:t>
            </a:r>
            <a:r>
              <a:rPr lang="en-PH" sz="2000" dirty="0"/>
              <a:t>downloading the app and registering for free! This will make you a </a:t>
            </a:r>
            <a:r>
              <a:rPr lang="en-PH" sz="2000" dirty="0" smtClean="0"/>
              <a:t>‘Free </a:t>
            </a:r>
            <a:r>
              <a:rPr lang="en-PH" sz="2000" dirty="0"/>
              <a:t>User’ in our community and will enable you </a:t>
            </a:r>
            <a:r>
              <a:rPr lang="en-PH" sz="2000" dirty="0" smtClean="0"/>
              <a:t>to scan and  </a:t>
            </a:r>
            <a:r>
              <a:rPr lang="en-PH" sz="2000" dirty="0"/>
              <a:t>access unlimited </a:t>
            </a:r>
            <a:r>
              <a:rPr lang="en-PH" sz="2000" dirty="0" smtClean="0"/>
              <a:t>AR experience and earn R(3.5) Points.</a:t>
            </a:r>
          </a:p>
          <a:p>
            <a:pPr marL="342900" indent="-342900"/>
            <a:endParaRPr lang="en-PH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PH" sz="2000" dirty="0" smtClean="0"/>
              <a:t>Free User shall only earn R(3.5) Points and shall be redeemed at </a:t>
            </a:r>
            <a:r>
              <a:rPr lang="en-PH" sz="2000" b="1" dirty="0" smtClean="0">
                <a:solidFill>
                  <a:srgbClr val="FFC000"/>
                </a:solidFill>
              </a:rPr>
              <a:t>Rebate 3.5 Shopping mall</a:t>
            </a:r>
            <a:r>
              <a:rPr lang="en-PH" sz="2000" dirty="0" smtClean="0"/>
              <a:t>.</a:t>
            </a:r>
          </a:p>
          <a:p>
            <a:pPr marL="342900" indent="-342900"/>
            <a:endParaRPr lang="en-PH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PH" sz="2000" dirty="0" smtClean="0"/>
              <a:t>Upgraded User shall earn Cash and R(3.5) Points.</a:t>
            </a:r>
          </a:p>
          <a:p>
            <a:endParaRPr lang="en-PH" sz="2000" dirty="0">
              <a:solidFill>
                <a:schemeClr val="bg1"/>
              </a:solidFill>
            </a:endParaRPr>
          </a:p>
          <a:p>
            <a:pPr marL="342900" indent="-342900"/>
            <a:endParaRPr lang="en-PH" sz="2000" dirty="0" smtClean="0">
              <a:solidFill>
                <a:schemeClr val="bg1"/>
              </a:solidFill>
            </a:endParaRPr>
          </a:p>
          <a:p>
            <a:endParaRPr lang="en-PH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2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C000"/>
                </a:solidFill>
              </a:rPr>
              <a:t>EARN &amp; REDEEM</a:t>
            </a:r>
            <a:endParaRPr lang="en-PH" sz="36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480608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/>
              <a:t>C</a:t>
            </a:r>
            <a:r>
              <a:rPr lang="en-PH" sz="2400" dirty="0" smtClean="0"/>
              <a:t>ollect R(3.5) Points </a:t>
            </a:r>
            <a:r>
              <a:rPr lang="en-PH" sz="2400" dirty="0"/>
              <a:t>to redeem many products and services from our </a:t>
            </a:r>
            <a:r>
              <a:rPr lang="en-PH" sz="2400" dirty="0" smtClean="0"/>
              <a:t>partner merchants.</a:t>
            </a:r>
          </a:p>
          <a:p>
            <a:r>
              <a:rPr lang="en-PH" sz="2400" b="1" dirty="0" smtClean="0">
                <a:solidFill>
                  <a:srgbClr val="FFC000"/>
                </a:solidFill>
              </a:rPr>
              <a:t>(Rebate 3.5)</a:t>
            </a:r>
            <a:endParaRPr lang="en-PH" sz="2400" b="1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31494"/>
            <a:ext cx="3886200" cy="4007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5F73-43F6-4325-BE5F-24A58C13E41C}" type="slidenum">
              <a:rPr lang="en-PH" smtClean="0"/>
              <a:pPr/>
              <a:t>12</a:t>
            </a:fld>
            <a:endParaRPr lang="en-P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862078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PH" sz="2000" dirty="0" smtClean="0"/>
              <a:t>You </a:t>
            </a:r>
            <a:r>
              <a:rPr lang="en-PH" sz="2000" dirty="0"/>
              <a:t>can collect </a:t>
            </a:r>
            <a:r>
              <a:rPr lang="en-PH" sz="2000" dirty="0" smtClean="0"/>
              <a:t>R(3.5) Points by </a:t>
            </a:r>
            <a:r>
              <a:rPr lang="en-PH" sz="2000" dirty="0"/>
              <a:t>referring a friend with our built-in referral system using social media. </a:t>
            </a:r>
            <a:endParaRPr lang="en-PH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PH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PH" sz="2000" dirty="0" smtClean="0"/>
              <a:t>R(3.5) Points </a:t>
            </a:r>
            <a:r>
              <a:rPr lang="en-PH" sz="2000" dirty="0"/>
              <a:t>will be earned once referred user finish viewing/scanning a </a:t>
            </a:r>
            <a:r>
              <a:rPr lang="en-PH" sz="2000" dirty="0" smtClean="0"/>
              <a:t>10 – 15 second AR </a:t>
            </a:r>
            <a:r>
              <a:rPr lang="en-PH" sz="2000" dirty="0"/>
              <a:t>through the </a:t>
            </a:r>
            <a:r>
              <a:rPr lang="en-PH" sz="2000" dirty="0" smtClean="0"/>
              <a:t>app.</a:t>
            </a:r>
          </a:p>
          <a:p>
            <a:endParaRPr lang="en-PH" sz="2000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en-PH" sz="2000" dirty="0" smtClean="0"/>
              <a:t>Each </a:t>
            </a:r>
            <a:r>
              <a:rPr lang="en-PH" sz="2000" dirty="0"/>
              <a:t>successful scan by user </a:t>
            </a:r>
            <a:r>
              <a:rPr lang="en-PH" sz="2000" dirty="0" smtClean="0"/>
              <a:t>shall </a:t>
            </a:r>
            <a:r>
              <a:rPr lang="en-PH" sz="2000" dirty="0"/>
              <a:t>earn </a:t>
            </a:r>
            <a:r>
              <a:rPr lang="en-PH" sz="2000" b="1" dirty="0" smtClean="0">
                <a:solidFill>
                  <a:srgbClr val="FFC000"/>
                </a:solidFill>
              </a:rPr>
              <a:t>0.25</a:t>
            </a:r>
            <a:r>
              <a:rPr lang="en-PH" sz="2000" dirty="0" smtClean="0"/>
              <a:t> </a:t>
            </a:r>
            <a:r>
              <a:rPr lang="en-PH" sz="2000" b="1" dirty="0" smtClean="0"/>
              <a:t>R(3.5) Points </a:t>
            </a:r>
            <a:r>
              <a:rPr lang="en-PH" sz="2000" dirty="0"/>
              <a:t>while the direct referral </a:t>
            </a:r>
            <a:r>
              <a:rPr lang="en-PH" sz="2000" dirty="0" smtClean="0"/>
              <a:t>shall </a:t>
            </a:r>
            <a:r>
              <a:rPr lang="en-PH" sz="2000" dirty="0"/>
              <a:t>earn </a:t>
            </a:r>
            <a:r>
              <a:rPr lang="en-PH" sz="2000" b="1" dirty="0" smtClean="0">
                <a:solidFill>
                  <a:srgbClr val="FFC000"/>
                </a:solidFill>
              </a:rPr>
              <a:t>0.25</a:t>
            </a:r>
            <a:r>
              <a:rPr lang="en-PH" sz="2000" dirty="0" smtClean="0"/>
              <a:t> </a:t>
            </a:r>
            <a:r>
              <a:rPr lang="en-PH" sz="2000" b="1" dirty="0" smtClean="0"/>
              <a:t>R(3.5) Points </a:t>
            </a:r>
            <a:r>
              <a:rPr lang="en-PH" sz="2000" dirty="0" smtClean="0"/>
              <a:t>and </a:t>
            </a:r>
            <a:r>
              <a:rPr lang="en-PH" sz="2000" dirty="0" err="1" smtClean="0"/>
              <a:t>upline</a:t>
            </a:r>
            <a:r>
              <a:rPr lang="en-PH" sz="2000" dirty="0" smtClean="0"/>
              <a:t> of direct referral shall earn </a:t>
            </a:r>
            <a:r>
              <a:rPr lang="en-PH" sz="2000" b="1" dirty="0" smtClean="0">
                <a:solidFill>
                  <a:srgbClr val="FFC000"/>
                </a:solidFill>
              </a:rPr>
              <a:t>0.25</a:t>
            </a:r>
            <a:r>
              <a:rPr lang="en-PH" sz="2000" dirty="0" smtClean="0"/>
              <a:t> </a:t>
            </a:r>
            <a:r>
              <a:rPr lang="en-PH" sz="2000" b="1" dirty="0" smtClean="0"/>
              <a:t>R(3.5)Points.</a:t>
            </a:r>
            <a:endParaRPr lang="en-PH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52400"/>
            <a:ext cx="480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b="1" dirty="0" smtClean="0">
                <a:solidFill>
                  <a:srgbClr val="FFC000"/>
                </a:solidFill>
              </a:rPr>
              <a:t>Rewarding System</a:t>
            </a:r>
            <a:endParaRPr lang="en-PH" sz="3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6858000" y="2047875"/>
            <a:ext cx="1066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pic>
        <p:nvPicPr>
          <p:cNvPr id="12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79557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Roan\Desktop\Eric AR\10 Powerpoint\AR POINT SYSTEM\Asset 104@5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2878">
            <a:off x="3240091" y="3442494"/>
            <a:ext cx="561975" cy="21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Roan\Desktop\Eric AR\10 Powerpoint\AR POINT SYSTEM\Asset 105@5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6970">
            <a:off x="4219793" y="3896348"/>
            <a:ext cx="482600" cy="371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Roan\Desktop\Eric AR\10 Powerpoint\AR POINT SYSTEM\Asset 106@5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23712" y="4521583"/>
            <a:ext cx="931862" cy="71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Roan\Desktop\Eric AR\10 Powerpoint\AR POINT SYSTEM\Asset 107@5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3231">
            <a:off x="2758502" y="5197857"/>
            <a:ext cx="444500" cy="13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Roan\Desktop\Eric AR\10 Powerpoint\AR POINT SYSTEM\Asset 108@5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1156">
            <a:off x="3288750" y="4648036"/>
            <a:ext cx="228225" cy="289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Roan\Desktop\Eric AR\10 Powerpoint\AR POINT SYSTEM\Asset 109@5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81400" y="4638675"/>
            <a:ext cx="357188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Roan\Desktop\Eric AR\10 Powerpoint\AR POINT SYSTEM\Asset 110@5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2464">
            <a:off x="3746585" y="5550880"/>
            <a:ext cx="146042" cy="226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Roan\Desktop\Eric AR\10 Powerpoint\AR POINT SYSTEM\Asset 111@5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58387">
            <a:off x="5121293" y="3699520"/>
            <a:ext cx="703262" cy="601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:\Users\Roan\Desktop\Eric AR\10 Powerpoint\AR POINT SYSTEM\Asset 112@5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42143" y="4478336"/>
            <a:ext cx="757238" cy="16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C:\Users\Roan\Desktop\Eric AR\10 Powerpoint\AR POINT SYSTEM\Asset 113@5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5912">
            <a:off x="6440994" y="4595523"/>
            <a:ext cx="736600" cy="490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C:\Users\Roan\Desktop\Eric AR\10 Powerpoint\AR POINT SYSTEM\Asset 114@5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637">
            <a:off x="6225464" y="3243472"/>
            <a:ext cx="930275" cy="246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93" y="3032408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2809875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31" y="4112802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93" y="4257675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4867275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5029583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781675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85" y="4105275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52" y="4130325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3" y="4827349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17" y="3038475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84" y="3484563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Roan\Desktop\Eric AR\10 Powerpoint\AR POINT SYSTEM\Asset 103@5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93" y="3575333"/>
            <a:ext cx="284162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4765893" y="372773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1st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65893" y="319433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2nd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15200" y="334327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0.25 R(3.5)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91200" y="365974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0.25 R(3.5)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48200" y="463867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0.25 R(3.5)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58000" y="2047875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Scan 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Down Arrow 81"/>
          <p:cNvSpPr/>
          <p:nvPr/>
        </p:nvSpPr>
        <p:spPr>
          <a:xfrm>
            <a:off x="7162800" y="2505075"/>
            <a:ext cx="533400" cy="152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4823396"/>
              </p:ext>
            </p:extLst>
          </p:nvPr>
        </p:nvGraphicFramePr>
        <p:xfrm>
          <a:off x="685800" y="1143000"/>
          <a:ext cx="4800600" cy="16002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275" endPos="40000" dist="101600" dir="5400000" sy="-100000" algn="bl" rotWithShape="0"/>
                </a:effectLst>
                <a:tableStyleId>{5C22544A-7EE6-4342-B048-85BDC9FD1C3A}</a:tableStyleId>
              </a:tblPr>
              <a:tblGrid>
                <a:gridCol w="2400300"/>
                <a:gridCol w="2400300"/>
              </a:tblGrid>
              <a:tr h="370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PH" dirty="0" smtClean="0"/>
                        <a:t>SCANNED AR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R(3.5) Points</a:t>
                      </a:r>
                    </a:p>
                  </a:txBody>
                  <a:tcPr/>
                </a:tc>
              </a:tr>
              <a:tr h="294189">
                <a:tc>
                  <a:txBody>
                    <a:bodyPr/>
                    <a:lstStyle/>
                    <a:p>
                      <a:pPr algn="ctr"/>
                      <a:r>
                        <a:rPr lang="en-P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</a:t>
                      </a:r>
                      <a:r>
                        <a:rPr lang="en-P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User / BA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0.25</a:t>
                      </a:r>
                      <a:endParaRPr lang="en-PH" dirty="0"/>
                    </a:p>
                  </a:txBody>
                  <a:tcPr/>
                </a:tc>
              </a:tr>
              <a:tr h="294189">
                <a:tc>
                  <a:txBody>
                    <a:bodyPr/>
                    <a:lstStyle/>
                    <a:p>
                      <a:pPr algn="ctr"/>
                      <a:r>
                        <a:rPr lang="en-P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</a:t>
                      </a:r>
                      <a:r>
                        <a:rPr lang="en-P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Sponsor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0.25</a:t>
                      </a:r>
                      <a:endParaRPr lang="en-PH" dirty="0"/>
                    </a:p>
                  </a:txBody>
                  <a:tcPr/>
                </a:tc>
              </a:tr>
              <a:tr h="294189">
                <a:tc>
                  <a:txBody>
                    <a:bodyPr/>
                    <a:lstStyle/>
                    <a:p>
                      <a:pPr algn="ctr"/>
                      <a:r>
                        <a:rPr lang="en-PH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Upline</a:t>
                      </a:r>
                      <a:r>
                        <a:rPr lang="en-P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DS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0.25</a:t>
                      </a:r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438400" y="152400"/>
            <a:ext cx="480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b="1" dirty="0" smtClean="0">
                <a:solidFill>
                  <a:srgbClr val="FFC000"/>
                </a:solidFill>
              </a:rPr>
              <a:t>Rewarding System</a:t>
            </a:r>
            <a:endParaRPr lang="en-PH" sz="3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7" grpId="0"/>
      <p:bldP spid="78" grpId="0"/>
      <p:bldP spid="79" grpId="1"/>
      <p:bldP spid="80" grpId="0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2192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C000"/>
                </a:solidFill>
              </a:rPr>
              <a:t>NEW USERS AND UPGRADES</a:t>
            </a:r>
            <a:endParaRPr lang="en-PH" sz="2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8915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PH" sz="2500" dirty="0"/>
              <a:t>Users can have as many </a:t>
            </a:r>
            <a:r>
              <a:rPr lang="en-PH" sz="2500" dirty="0" smtClean="0"/>
              <a:t>referrals </a:t>
            </a:r>
            <a:r>
              <a:rPr lang="en-PH" sz="2500" dirty="0"/>
              <a:t>as they can. Each referral will earn </a:t>
            </a:r>
            <a:r>
              <a:rPr lang="en-PH" sz="2500" dirty="0" smtClean="0"/>
              <a:t>R(3.5) points upon successful scanned of Merchant’s AR  Marker. Which then can </a:t>
            </a:r>
            <a:r>
              <a:rPr lang="en-PH" sz="2500" dirty="0"/>
              <a:t>be used to redeem products and </a:t>
            </a:r>
            <a:r>
              <a:rPr lang="en-PH" sz="2500" dirty="0" smtClean="0"/>
              <a:t>services at </a:t>
            </a:r>
            <a:r>
              <a:rPr lang="en-PH" sz="2500" dirty="0" smtClean="0">
                <a:solidFill>
                  <a:srgbClr val="FFC000"/>
                </a:solidFill>
              </a:rPr>
              <a:t>Rebate 3.5 (Loyalty Programme Platform).</a:t>
            </a:r>
          </a:p>
          <a:p>
            <a:endParaRPr lang="en-PH" sz="25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PH" sz="2500" dirty="0" smtClean="0"/>
              <a:t>Users </a:t>
            </a:r>
            <a:r>
              <a:rPr lang="en-PH" sz="2500" dirty="0"/>
              <a:t>can also upgrade their membership to our </a:t>
            </a:r>
            <a:r>
              <a:rPr lang="en-PH" sz="2500" dirty="0" smtClean="0"/>
              <a:t>product package </a:t>
            </a:r>
            <a:r>
              <a:rPr lang="en-PH" sz="2500" b="1" dirty="0" smtClean="0">
                <a:solidFill>
                  <a:srgbClr val="FFC000"/>
                </a:solidFill>
              </a:rPr>
              <a:t>(SGD$199) </a:t>
            </a:r>
            <a:r>
              <a:rPr lang="en-PH" sz="2500" b="1" dirty="0" smtClean="0"/>
              <a:t>as </a:t>
            </a:r>
            <a:r>
              <a:rPr lang="en-PH" sz="2500" b="1" dirty="0" smtClean="0">
                <a:solidFill>
                  <a:srgbClr val="FFC000"/>
                </a:solidFill>
              </a:rPr>
              <a:t>Business Ambassador </a:t>
            </a:r>
            <a:r>
              <a:rPr lang="en-PH" sz="2500" b="1" dirty="0" smtClean="0"/>
              <a:t> </a:t>
            </a:r>
            <a:r>
              <a:rPr lang="en-PH" sz="2500" dirty="0" smtClean="0"/>
              <a:t>and/or option  </a:t>
            </a:r>
            <a:r>
              <a:rPr lang="en-PH" sz="2500" b="1" dirty="0" smtClean="0">
                <a:solidFill>
                  <a:srgbClr val="FFC000"/>
                </a:solidFill>
              </a:rPr>
              <a:t>(SGD$100)</a:t>
            </a:r>
            <a:r>
              <a:rPr lang="en-PH" sz="2500" dirty="0" smtClean="0"/>
              <a:t> CRM (Customer Relation Management) </a:t>
            </a:r>
            <a:r>
              <a:rPr lang="en-PH" sz="2500" dirty="0"/>
              <a:t>program which gives rewarding compensation for promoting AR Media </a:t>
            </a:r>
            <a:r>
              <a:rPr lang="en-PH" sz="2500" dirty="0" smtClean="0"/>
              <a:t>Hub ‘s products and services.</a:t>
            </a:r>
            <a:endParaRPr lang="en-PH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152400"/>
            <a:ext cx="480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b="1" dirty="0" smtClean="0">
                <a:solidFill>
                  <a:srgbClr val="FFC000"/>
                </a:solidFill>
              </a:rPr>
              <a:t>Rewarding System</a:t>
            </a:r>
            <a:endParaRPr lang="en-PH" sz="3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6672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SERVICES</a:t>
            </a:r>
            <a:endParaRPr lang="en-PH" sz="3800" b="1" dirty="0">
              <a:solidFill>
                <a:srgbClr val="FFC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2133600"/>
            <a:ext cx="3591310" cy="1066800"/>
            <a:chOff x="980690" y="2370435"/>
            <a:chExt cx="3591310" cy="1066800"/>
          </a:xfrm>
        </p:grpSpPr>
        <p:sp>
          <p:nvSpPr>
            <p:cNvPr id="8" name="Rounded Rectangle 7"/>
            <p:cNvSpPr/>
            <p:nvPr/>
          </p:nvSpPr>
          <p:spPr>
            <a:xfrm>
              <a:off x="980690" y="2514600"/>
              <a:ext cx="3581400" cy="922635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361746" y="2370435"/>
              <a:ext cx="384504" cy="925215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27200" y="3282950"/>
              <a:ext cx="2844800" cy="18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676400" y="2438400"/>
            <a:ext cx="2879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b="1" dirty="0" smtClean="0"/>
              <a:t>AUGMENTED </a:t>
            </a:r>
            <a:r>
              <a:rPr lang="en-PH" b="1" dirty="0"/>
              <a:t>REALITY</a:t>
            </a:r>
          </a:p>
          <a:p>
            <a:pPr algn="ctr"/>
            <a:r>
              <a:rPr lang="en-PH" b="1" dirty="0"/>
              <a:t>ADVERTISEMENT</a:t>
            </a:r>
          </a:p>
          <a:p>
            <a:endParaRPr lang="en-PH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00894" y="2514600"/>
            <a:ext cx="4122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500" dirty="0" smtClean="0"/>
              <a:t>1</a:t>
            </a:r>
            <a:endParaRPr lang="en-PH" sz="35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0600" y="3352800"/>
            <a:ext cx="3591310" cy="1066800"/>
            <a:chOff x="980690" y="3505200"/>
            <a:chExt cx="3591310" cy="1066800"/>
          </a:xfrm>
        </p:grpSpPr>
        <p:sp>
          <p:nvSpPr>
            <p:cNvPr id="14" name="Rounded Rectangle 13"/>
            <p:cNvSpPr/>
            <p:nvPr/>
          </p:nvSpPr>
          <p:spPr>
            <a:xfrm>
              <a:off x="980690" y="3649365"/>
              <a:ext cx="3581400" cy="922635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361690" y="3505200"/>
              <a:ext cx="390910" cy="927507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46250" y="4419600"/>
              <a:ext cx="28257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752600" y="3581400"/>
            <a:ext cx="2611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b="1" dirty="0"/>
              <a:t>MERCHANT </a:t>
            </a:r>
            <a:r>
              <a:rPr lang="en-PH" b="1" dirty="0" smtClean="0"/>
              <a:t>LOYALTY </a:t>
            </a:r>
          </a:p>
          <a:p>
            <a:pPr algn="ctr"/>
            <a:r>
              <a:rPr lang="en-PH" b="1" dirty="0" smtClean="0"/>
              <a:t>Promotional Project</a:t>
            </a:r>
            <a:endParaRPr lang="en-PH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3657600"/>
            <a:ext cx="4122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500" dirty="0" smtClean="0"/>
              <a:t>2</a:t>
            </a:r>
            <a:endParaRPr lang="en-PH" sz="3500" dirty="0"/>
          </a:p>
        </p:txBody>
      </p:sp>
      <p:sp>
        <p:nvSpPr>
          <p:cNvPr id="19" name="Chevron 18"/>
          <p:cNvSpPr/>
          <p:nvPr/>
        </p:nvSpPr>
        <p:spPr>
          <a:xfrm>
            <a:off x="4806434" y="2562651"/>
            <a:ext cx="369332" cy="3693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5046702" y="2562651"/>
            <a:ext cx="369332" cy="369332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4806434" y="3703970"/>
            <a:ext cx="369332" cy="3693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046702" y="3703970"/>
            <a:ext cx="369332" cy="369332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24384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 smtClean="0">
                <a:solidFill>
                  <a:srgbClr val="FFC000"/>
                </a:solidFill>
              </a:rPr>
              <a:t>  Business Ambassador</a:t>
            </a:r>
          </a:p>
          <a:p>
            <a:r>
              <a:rPr lang="en-PH" sz="2000" b="1" dirty="0" smtClean="0">
                <a:solidFill>
                  <a:srgbClr val="FFC000"/>
                </a:solidFill>
              </a:rPr>
              <a:t>  (3 AR Markers)</a:t>
            </a:r>
            <a:endParaRPr lang="en-PH" sz="2000" b="1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3581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 smtClean="0">
                <a:solidFill>
                  <a:srgbClr val="FFC000"/>
                </a:solidFill>
              </a:rPr>
              <a:t>Customise AR Project</a:t>
            </a:r>
          </a:p>
          <a:p>
            <a:r>
              <a:rPr lang="en-PH" sz="2000" b="1" dirty="0" smtClean="0">
                <a:solidFill>
                  <a:srgbClr val="FFC000"/>
                </a:solidFill>
              </a:rPr>
              <a:t>(Increase Sales/CRM)</a:t>
            </a:r>
            <a:endParaRPr lang="en-PH" sz="2000" b="1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1066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 smtClean="0">
                <a:solidFill>
                  <a:srgbClr val="FFC000"/>
                </a:solidFill>
              </a:rPr>
              <a:t>3 Types of Business Opportunity</a:t>
            </a:r>
            <a:endParaRPr lang="en-PH" sz="3200" b="1" dirty="0">
              <a:solidFill>
                <a:srgbClr val="FFC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9600" y="1981200"/>
            <a:ext cx="4114800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990600" y="4800600"/>
            <a:ext cx="3581400" cy="1066800"/>
            <a:chOff x="980690" y="2370435"/>
            <a:chExt cx="3591310" cy="1066800"/>
          </a:xfrm>
        </p:grpSpPr>
        <p:sp>
          <p:nvSpPr>
            <p:cNvPr id="29" name="Rounded Rectangle 28"/>
            <p:cNvSpPr/>
            <p:nvPr/>
          </p:nvSpPr>
          <p:spPr>
            <a:xfrm>
              <a:off x="980690" y="2522835"/>
              <a:ext cx="3581400" cy="91440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61746" y="2370435"/>
              <a:ext cx="384504" cy="925215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27200" y="3282950"/>
              <a:ext cx="2844800" cy="18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600200" y="5029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/>
              <a:t>Sharing A </a:t>
            </a:r>
            <a:r>
              <a:rPr lang="en-PH" b="1" dirty="0" smtClean="0">
                <a:solidFill>
                  <a:srgbClr val="FF0000"/>
                </a:solidFill>
              </a:rPr>
              <a:t>Business </a:t>
            </a:r>
          </a:p>
          <a:p>
            <a:pPr algn="ctr"/>
            <a:r>
              <a:rPr lang="en-PH" b="1" dirty="0" smtClean="0">
                <a:solidFill>
                  <a:srgbClr val="FF0000"/>
                </a:solidFill>
              </a:rPr>
              <a:t>Right </a:t>
            </a:r>
            <a:r>
              <a:rPr lang="en-PH" b="1" dirty="0" smtClean="0"/>
              <a:t>Programme</a:t>
            </a:r>
            <a:endParaRPr lang="en-PH" b="1" dirty="0"/>
          </a:p>
          <a:p>
            <a:endParaRPr lang="en-PH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5181600"/>
            <a:ext cx="4122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500" dirty="0" smtClean="0"/>
              <a:t>3</a:t>
            </a:r>
            <a:endParaRPr lang="en-PH" sz="3500" dirty="0"/>
          </a:p>
        </p:txBody>
      </p:sp>
      <p:sp>
        <p:nvSpPr>
          <p:cNvPr id="34" name="Chevron 33"/>
          <p:cNvSpPr/>
          <p:nvPr/>
        </p:nvSpPr>
        <p:spPr>
          <a:xfrm>
            <a:off x="4800600" y="5181600"/>
            <a:ext cx="369332" cy="3693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5029200" y="5181600"/>
            <a:ext cx="369332" cy="369332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9600" y="4724400"/>
            <a:ext cx="41148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410200" y="5029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 smtClean="0">
                <a:solidFill>
                  <a:srgbClr val="FFC000"/>
                </a:solidFill>
              </a:rPr>
              <a:t>Networks Building</a:t>
            </a:r>
          </a:p>
          <a:p>
            <a:r>
              <a:rPr lang="en-PH" sz="2000" b="1" dirty="0" smtClean="0">
                <a:solidFill>
                  <a:srgbClr val="FFC000"/>
                </a:solidFill>
              </a:rPr>
              <a:t>(Be Rewarded )</a:t>
            </a:r>
            <a:endParaRPr lang="en-PH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029200"/>
            <a:ext cx="739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500" dirty="0"/>
              <a:t>Become an </a:t>
            </a:r>
            <a:r>
              <a:rPr lang="en-PH" sz="2500" dirty="0" smtClean="0"/>
              <a:t>advertiser in </a:t>
            </a:r>
            <a:r>
              <a:rPr lang="en-PH" sz="2500" dirty="0" smtClean="0">
                <a:solidFill>
                  <a:srgbClr val="FFC000"/>
                </a:solidFill>
              </a:rPr>
              <a:t>AR Media Hub’s </a:t>
            </a:r>
            <a:r>
              <a:rPr lang="en-PH" sz="2500" dirty="0"/>
              <a:t>App and get access to an innovative way to reach your customers!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441137" cy="2564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133600" y="152400"/>
            <a:ext cx="518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Business Ambassador</a:t>
            </a:r>
            <a:endParaRPr lang="en-PH" sz="3800" b="1" dirty="0">
              <a:solidFill>
                <a:srgbClr val="FFC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30" y="1668397"/>
            <a:ext cx="700343" cy="61760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7086600" y="2286000"/>
            <a:ext cx="838200" cy="304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48600" y="2057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152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 dirty="0" smtClean="0">
                <a:solidFill>
                  <a:srgbClr val="FFC000"/>
                </a:solidFill>
              </a:rPr>
              <a:t>Merchants’ Customise AR Project</a:t>
            </a:r>
            <a:endParaRPr lang="en-PH" sz="3200" b="1" dirty="0">
              <a:solidFill>
                <a:srgbClr val="FFC000"/>
              </a:solidFill>
            </a:endParaRPr>
          </a:p>
        </p:txBody>
      </p:sp>
      <p:pic>
        <p:nvPicPr>
          <p:cNvPr id="5" name="Picture 2" descr="C:\Users\Roan\Desktop\Eric AR\2 Industries Buttons\MATS\Fusion_LED-Billbo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381250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oan\Desktop\Eric AR\2 Industries Buttons\MATS\Rounded Corner Business Car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734" y="4299766"/>
            <a:ext cx="1752260" cy="175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oan\Desktop\Eric AR\2 Industries Buttons\MATS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02" y="4142049"/>
            <a:ext cx="2410967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Roan\Desktop\Eric AR\2 Industries Buttons\MATS\28082017-BusAdvert-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9" t="8770" r="4577" b="6400"/>
          <a:stretch/>
        </p:blipFill>
        <p:spPr bwMode="auto">
          <a:xfrm>
            <a:off x="2489201" y="4607952"/>
            <a:ext cx="2730500" cy="144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Roan\Desktop\Eric AR\2 Industries Buttons\MATS\Adobe-InDesign-templates-desig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306" y="4474126"/>
            <a:ext cx="2501083" cy="16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Roan\Desktop\Eric AR\2 Industries Buttons\MATS\smart-playlist-technology-for-digital-signa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1141" y="3062548"/>
            <a:ext cx="2743200" cy="1711757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9600" y="1371600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500" dirty="0" smtClean="0"/>
              <a:t>Promote Create innovative periodic promotional programme with our </a:t>
            </a:r>
            <a:r>
              <a:rPr lang="en-PH" sz="2500" b="1" dirty="0" smtClean="0">
                <a:solidFill>
                  <a:srgbClr val="FFC000"/>
                </a:solidFill>
              </a:rPr>
              <a:t>AR Media Hub’s</a:t>
            </a:r>
            <a:r>
              <a:rPr lang="en-PH" sz="2500" dirty="0" smtClean="0">
                <a:solidFill>
                  <a:srgbClr val="FFC000"/>
                </a:solidFill>
              </a:rPr>
              <a:t> </a:t>
            </a:r>
            <a:r>
              <a:rPr lang="en-PH" sz="2500" dirty="0" smtClean="0"/>
              <a:t>App and become a professional Advertising and Promotional Sale’s person earning a regular income. (5 to 10% commission)</a:t>
            </a:r>
            <a:endParaRPr lang="en-PH" sz="2500" dirty="0"/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52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 dirty="0" smtClean="0">
                <a:solidFill>
                  <a:srgbClr val="FFC000"/>
                </a:solidFill>
              </a:rPr>
              <a:t>Network Building</a:t>
            </a:r>
            <a:endParaRPr lang="en-PH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500" dirty="0" smtClean="0">
                <a:solidFill>
                  <a:srgbClr val="FFC000"/>
                </a:solidFill>
              </a:rPr>
              <a:t>Easy to build a strong networks.</a:t>
            </a:r>
          </a:p>
          <a:p>
            <a:pPr marL="457200" indent="-457200" algn="just">
              <a:buAutoNum type="arabicPeriod"/>
            </a:pPr>
            <a:r>
              <a:rPr lang="en-PH" sz="2500" dirty="0" smtClean="0"/>
              <a:t>Two Unique reward payout plans</a:t>
            </a:r>
          </a:p>
          <a:p>
            <a:pPr marL="457200" indent="-457200" algn="just">
              <a:buAutoNum type="arabicPeriod"/>
            </a:pPr>
            <a:r>
              <a:rPr lang="en-PH" sz="2500" dirty="0" smtClean="0"/>
              <a:t>Products and Services - easy to sell and is viral </a:t>
            </a:r>
          </a:p>
          <a:p>
            <a:pPr marL="457200" indent="-457200" algn="just"/>
            <a:r>
              <a:rPr lang="en-PH" sz="2500" dirty="0" smtClean="0"/>
              <a:t>      </a:t>
            </a:r>
            <a:r>
              <a:rPr lang="en-PH" dirty="0" smtClean="0"/>
              <a:t>(2 Tiers Payout – 10% / 5%)</a:t>
            </a:r>
          </a:p>
          <a:p>
            <a:pPr marL="457200" indent="-457200" algn="just"/>
            <a:r>
              <a:rPr lang="en-PH" sz="2400" dirty="0" smtClean="0"/>
              <a:t>3.   Highest payout commission – 73% payout</a:t>
            </a:r>
            <a:endParaRPr lang="en-PH" sz="2400" dirty="0"/>
          </a:p>
        </p:txBody>
      </p:sp>
      <p:pic>
        <p:nvPicPr>
          <p:cNvPr id="7" name="Picture 6" descr="money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581400"/>
            <a:ext cx="4038600" cy="2675780"/>
          </a:xfrm>
          <a:prstGeom prst="rect">
            <a:avLst/>
          </a:prstGeom>
        </p:spPr>
      </p:pic>
      <p:pic>
        <p:nvPicPr>
          <p:cNvPr id="9" name="Picture 8" descr="mercha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683" y="3581400"/>
            <a:ext cx="395908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6764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5400" b="1" dirty="0" smtClean="0"/>
              <a:t>Introducing </a:t>
            </a:r>
          </a:p>
          <a:p>
            <a:pPr algn="ctr"/>
            <a:r>
              <a:rPr lang="en-PH" sz="5400" b="1" dirty="0" smtClean="0">
                <a:solidFill>
                  <a:srgbClr val="FFC000"/>
                </a:solidFill>
              </a:rPr>
              <a:t>AR Media Hub’s</a:t>
            </a:r>
          </a:p>
          <a:p>
            <a:pPr algn="ctr"/>
            <a:r>
              <a:rPr lang="en-PH" sz="5400" b="1" dirty="0" smtClean="0">
                <a:solidFill>
                  <a:srgbClr val="FFC000"/>
                </a:solidFill>
              </a:rPr>
              <a:t>Business Ambassador</a:t>
            </a:r>
          </a:p>
          <a:p>
            <a:pPr algn="ctr"/>
            <a:r>
              <a:rPr lang="en-PH" sz="5400" b="1" dirty="0" smtClean="0"/>
              <a:t>PROGRAM</a:t>
            </a:r>
          </a:p>
          <a:p>
            <a:pPr algn="ctr"/>
            <a:endParaRPr lang="en-PH" sz="5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5272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PACKAGE</a:t>
            </a:r>
            <a:endParaRPr lang="en-PH" sz="3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26672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ABOUT US</a:t>
            </a:r>
            <a:endParaRPr lang="en-PH" sz="38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143000"/>
            <a:ext cx="6781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b="1" dirty="0" smtClean="0">
                <a:solidFill>
                  <a:srgbClr val="FFC000"/>
                </a:solidFill>
              </a:rPr>
              <a:t>AR MEDIA HUB </a:t>
            </a:r>
            <a:r>
              <a:rPr lang="en-PH" sz="2800" dirty="0" smtClean="0"/>
              <a:t>is an affordable mobile advertising media solution for SMEs, Retails &amp; all Industry Trades through Augmented Reality (AR) Technology.</a:t>
            </a:r>
          </a:p>
          <a:p>
            <a:endParaRPr lang="en-PH" sz="2800" dirty="0" smtClean="0"/>
          </a:p>
          <a:p>
            <a:r>
              <a:rPr lang="en-PH" sz="2800" dirty="0" smtClean="0"/>
              <a:t>A new approach to businesses to help them create advertising campaigns of products and services with the use of </a:t>
            </a:r>
            <a:r>
              <a:rPr lang="en-PH" sz="2800" b="1" i="1" dirty="0" smtClean="0">
                <a:solidFill>
                  <a:srgbClr val="FFC000"/>
                </a:solidFill>
              </a:rPr>
              <a:t>Augmented Reality </a:t>
            </a:r>
            <a:r>
              <a:rPr lang="en-PH" sz="2800" dirty="0" smtClean="0"/>
              <a:t>Technology. This technology is an innovative way to bring consumers in an interactive platform that is definitely much more fun to use.</a:t>
            </a:r>
            <a:endParaRPr lang="en-US" sz="2800" dirty="0" smtClean="0"/>
          </a:p>
          <a:p>
            <a:endParaRPr lang="en-PH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3538" y="2514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dirty="0"/>
              <a:t>Advertisers </a:t>
            </a:r>
            <a:r>
              <a:rPr lang="en-PH" dirty="0" smtClean="0"/>
              <a:t>(Business Ambassador) can </a:t>
            </a:r>
            <a:r>
              <a:rPr lang="en-PH" dirty="0"/>
              <a:t>host </a:t>
            </a:r>
            <a:r>
              <a:rPr lang="en-PH" dirty="0" smtClean="0"/>
              <a:t>3 Markers in their </a:t>
            </a:r>
            <a:r>
              <a:rPr lang="en-PH" dirty="0"/>
              <a:t>campaigns in </a:t>
            </a:r>
            <a:r>
              <a:rPr lang="en-PH" dirty="0" smtClean="0"/>
              <a:t>AR Media Hub’s </a:t>
            </a:r>
            <a:r>
              <a:rPr lang="en-PH" dirty="0"/>
              <a:t>app </a:t>
            </a:r>
            <a:r>
              <a:rPr lang="en-PH" dirty="0" smtClean="0"/>
              <a:t>for minimum of 12 months.</a:t>
            </a:r>
            <a:endParaRPr lang="en-PH" dirty="0"/>
          </a:p>
        </p:txBody>
      </p:sp>
      <p:sp>
        <p:nvSpPr>
          <p:cNvPr id="7" name="Chevron 6"/>
          <p:cNvSpPr/>
          <p:nvPr/>
        </p:nvSpPr>
        <p:spPr>
          <a:xfrm>
            <a:off x="1066800" y="1230868"/>
            <a:ext cx="369332" cy="3693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307068" y="1230868"/>
            <a:ext cx="369332" cy="369332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28600"/>
            <a:ext cx="625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dirty="0" smtClean="0">
                <a:solidFill>
                  <a:srgbClr val="FFC000"/>
                </a:solidFill>
              </a:rPr>
              <a:t>Be A Business Ambassador </a:t>
            </a:r>
          </a:p>
        </p:txBody>
      </p:sp>
      <p:sp>
        <p:nvSpPr>
          <p:cNvPr id="10" name="Oval 9"/>
          <p:cNvSpPr/>
          <p:nvPr/>
        </p:nvSpPr>
        <p:spPr>
          <a:xfrm>
            <a:off x="1668738" y="2667000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TextBox 10"/>
          <p:cNvSpPr txBox="1"/>
          <p:nvPr/>
        </p:nvSpPr>
        <p:spPr>
          <a:xfrm>
            <a:off x="1981200" y="3276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dirty="0" smtClean="0"/>
              <a:t>Market to prospect s– Customise AR promotion to Merchants/Retailers  @ 5 to  15% commission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9138" y="2133600"/>
            <a:ext cx="5700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500" b="1" dirty="0" smtClean="0">
                <a:solidFill>
                  <a:srgbClr val="FFC000"/>
                </a:solidFill>
              </a:rPr>
              <a:t>Benefits:</a:t>
            </a:r>
            <a:endParaRPr lang="en-PH" sz="25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3538" y="5029200"/>
            <a:ext cx="579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sz="1600" b="1" i="1" dirty="0" smtClean="0">
                <a:solidFill>
                  <a:srgbClr val="FFC000"/>
                </a:solidFill>
              </a:rPr>
              <a:t>Notes:</a:t>
            </a:r>
            <a:endParaRPr lang="en-PH" sz="1400" b="1" i="1" dirty="0" smtClean="0">
              <a:solidFill>
                <a:srgbClr val="FFC00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PH" sz="1400" dirty="0" smtClean="0"/>
              <a:t>An </a:t>
            </a:r>
            <a:r>
              <a:rPr lang="en-PH" sz="1400" dirty="0"/>
              <a:t>advertiser </a:t>
            </a:r>
            <a:r>
              <a:rPr lang="en-PH" sz="1400" dirty="0" smtClean="0"/>
              <a:t>(BA) needs </a:t>
            </a:r>
            <a:r>
              <a:rPr lang="en-PH" sz="1400" dirty="0"/>
              <a:t>to provide one </a:t>
            </a:r>
            <a:r>
              <a:rPr lang="en-PH" sz="1400" dirty="0" smtClean="0"/>
              <a:t>marker </a:t>
            </a:r>
            <a:r>
              <a:rPr lang="en-PH" sz="1400" dirty="0"/>
              <a:t>and </a:t>
            </a:r>
            <a:r>
              <a:rPr lang="en-PH" sz="1400" dirty="0" smtClean="0"/>
              <a:t>advertisement video of  10 - 15 </a:t>
            </a:r>
            <a:r>
              <a:rPr lang="en-PH" sz="1400" dirty="0"/>
              <a:t>seconds in MP4 </a:t>
            </a:r>
            <a:r>
              <a:rPr lang="en-PH" sz="1400" dirty="0" smtClean="0"/>
              <a:t>format.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PH" sz="1400" dirty="0" smtClean="0"/>
              <a:t>Advertisers (BA) buy credit - R(3.5)Points, so Free Users and BA can claim R(3.5)Points upon scanning of AR image when credit is low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PH" sz="1400" dirty="0" smtClean="0"/>
              <a:t>20% of earning from Business Ambassador shall be converted to R(3.5) Points.</a:t>
            </a:r>
          </a:p>
          <a:p>
            <a:pPr marL="285750" lvl="0" indent="-285750"/>
            <a:endParaRPr lang="en-PH" sz="1400" dirty="0"/>
          </a:p>
        </p:txBody>
      </p:sp>
      <p:sp>
        <p:nvSpPr>
          <p:cNvPr id="16" name="Oval 15"/>
          <p:cNvSpPr/>
          <p:nvPr/>
        </p:nvSpPr>
        <p:spPr>
          <a:xfrm>
            <a:off x="1681586" y="3365648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Oval 14"/>
          <p:cNvSpPr/>
          <p:nvPr/>
        </p:nvSpPr>
        <p:spPr>
          <a:xfrm>
            <a:off x="1676400" y="4051448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TextBox 16"/>
          <p:cNvSpPr txBox="1"/>
          <p:nvPr/>
        </p:nvSpPr>
        <p:spPr>
          <a:xfrm>
            <a:off x="1981200" y="3974068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dirty="0" smtClean="0"/>
              <a:t>Option : CRM – A SGD$30 credits shall be added into BA’s account for  Scanners credit earned. (Top up Scanning AR’s Credit when is low)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8800" y="1066800"/>
            <a:ext cx="609147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 smtClean="0"/>
              <a:t>(</a:t>
            </a:r>
            <a:r>
              <a:rPr lang="en-PH" sz="2800" dirty="0" smtClean="0"/>
              <a:t>SGD$199 for 12 Months Subscription) </a:t>
            </a:r>
          </a:p>
          <a:p>
            <a:r>
              <a:rPr lang="en-PH" sz="2800" dirty="0" smtClean="0">
                <a:solidFill>
                  <a:srgbClr val="FFC000"/>
                </a:solidFill>
              </a:rPr>
              <a:t>Option</a:t>
            </a:r>
            <a:r>
              <a:rPr lang="en-PH" sz="2800" dirty="0" smtClean="0"/>
              <a:t> : SGD$100 for CRM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3538" y="2514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dirty="0" smtClean="0"/>
              <a:t>Advertisers (Merchants / Retailers) can </a:t>
            </a:r>
            <a:r>
              <a:rPr lang="en-PH" dirty="0"/>
              <a:t>host </a:t>
            </a:r>
            <a:r>
              <a:rPr lang="en-PH" dirty="0" smtClean="0"/>
              <a:t>6 AR Markers in their </a:t>
            </a:r>
            <a:r>
              <a:rPr lang="en-PH" dirty="0"/>
              <a:t>campaigns in </a:t>
            </a:r>
            <a:r>
              <a:rPr lang="en-PH" dirty="0" smtClean="0"/>
              <a:t>AR Media Hub’s </a:t>
            </a:r>
            <a:r>
              <a:rPr lang="en-PH" dirty="0"/>
              <a:t>app </a:t>
            </a:r>
            <a:r>
              <a:rPr lang="en-PH" dirty="0" smtClean="0"/>
              <a:t>for  a yearly subscription.</a:t>
            </a:r>
            <a:endParaRPr lang="en-PH" dirty="0"/>
          </a:p>
        </p:txBody>
      </p:sp>
      <p:sp>
        <p:nvSpPr>
          <p:cNvPr id="7" name="Chevron 6"/>
          <p:cNvSpPr/>
          <p:nvPr/>
        </p:nvSpPr>
        <p:spPr>
          <a:xfrm>
            <a:off x="1066800" y="1230868"/>
            <a:ext cx="369332" cy="3693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307068" y="1230868"/>
            <a:ext cx="369332" cy="369332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28600"/>
            <a:ext cx="625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dirty="0" smtClean="0">
                <a:solidFill>
                  <a:srgbClr val="FFC000"/>
                </a:solidFill>
              </a:rPr>
              <a:t>Merchant’s AR Campaign </a:t>
            </a:r>
          </a:p>
        </p:txBody>
      </p:sp>
      <p:sp>
        <p:nvSpPr>
          <p:cNvPr id="10" name="Oval 9"/>
          <p:cNvSpPr/>
          <p:nvPr/>
        </p:nvSpPr>
        <p:spPr>
          <a:xfrm>
            <a:off x="1668738" y="2667000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1059138" y="2133600"/>
            <a:ext cx="5700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500" b="1" dirty="0" smtClean="0">
                <a:solidFill>
                  <a:srgbClr val="FFC000"/>
                </a:solidFill>
              </a:rPr>
              <a:t>Benefits:</a:t>
            </a:r>
            <a:endParaRPr lang="en-PH" sz="25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3538" y="4630341"/>
            <a:ext cx="579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sz="1600" b="1" i="1" dirty="0" smtClean="0">
                <a:solidFill>
                  <a:srgbClr val="FFC000"/>
                </a:solidFill>
              </a:rPr>
              <a:t>Notes:</a:t>
            </a:r>
            <a:endParaRPr lang="en-PH" sz="1400" b="1" i="1" dirty="0" smtClean="0">
              <a:solidFill>
                <a:srgbClr val="FFC00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PH" sz="1400" dirty="0" smtClean="0"/>
              <a:t>An </a:t>
            </a:r>
            <a:r>
              <a:rPr lang="en-PH" sz="1400" dirty="0"/>
              <a:t>advertiser </a:t>
            </a:r>
            <a:r>
              <a:rPr lang="en-PH" sz="1400" dirty="0" smtClean="0"/>
              <a:t>(Merchants / Retailers) needs </a:t>
            </a:r>
            <a:r>
              <a:rPr lang="en-PH" sz="1400" dirty="0"/>
              <a:t>to provide one </a:t>
            </a:r>
            <a:r>
              <a:rPr lang="en-PH" sz="1400" dirty="0" smtClean="0"/>
              <a:t>marker (max 10mb) and advertisement video of  10 - 15 </a:t>
            </a:r>
            <a:r>
              <a:rPr lang="en-PH" sz="1400" dirty="0"/>
              <a:t>seconds in MP4 </a:t>
            </a:r>
            <a:r>
              <a:rPr lang="en-PH" sz="1400" dirty="0" smtClean="0"/>
              <a:t>(max 80mb) format for each Marker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PH" sz="1400" dirty="0" smtClean="0"/>
              <a:t>Advertisers (Merchants / Retailers) buy credit - R(3.5)Points, so Free Users and BA can claim R(3.5)Points upon scanning of AR Markers.</a:t>
            </a:r>
          </a:p>
          <a:p>
            <a:pPr marL="285750" lvl="0" indent="-285750"/>
            <a:endParaRPr lang="en-PH" sz="1400" dirty="0" smtClean="0"/>
          </a:p>
          <a:p>
            <a:pPr marL="285750" lvl="0" indent="-285750"/>
            <a:endParaRPr lang="en-PH" sz="1400" dirty="0"/>
          </a:p>
        </p:txBody>
      </p:sp>
      <p:sp>
        <p:nvSpPr>
          <p:cNvPr id="15" name="Oval 14"/>
          <p:cNvSpPr/>
          <p:nvPr/>
        </p:nvSpPr>
        <p:spPr>
          <a:xfrm>
            <a:off x="1676400" y="3518048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TextBox 16"/>
          <p:cNvSpPr txBox="1"/>
          <p:nvPr/>
        </p:nvSpPr>
        <p:spPr>
          <a:xfrm>
            <a:off x="1981200" y="342007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dirty="0" smtClean="0"/>
              <a:t>CRM – A SGD$30 credits shall be added into Merchant’s account for  Scanners credit earned. (Top up Scanning AR’s Credit when is low)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8800" y="10668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(</a:t>
            </a:r>
            <a:r>
              <a:rPr lang="en-PH" sz="2800" dirty="0" smtClean="0"/>
              <a:t>SGD$299 for 12 Months Subscription) </a:t>
            </a:r>
          </a:p>
          <a:p>
            <a:r>
              <a:rPr lang="en-PH" dirty="0" smtClean="0"/>
              <a:t>Inclusive of CRM program &amp; AR Scanning Top up of  </a:t>
            </a:r>
            <a:r>
              <a:rPr lang="en-PH" b="1" dirty="0" smtClean="0">
                <a:solidFill>
                  <a:srgbClr val="FFC000"/>
                </a:solidFill>
              </a:rPr>
              <a:t>SGD$30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2460402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dirty="0"/>
              <a:t>Access to full service back-end </a:t>
            </a:r>
            <a:r>
              <a:rPr lang="en-PH" dirty="0" smtClean="0"/>
              <a:t>tracking &amp; reporting </a:t>
            </a:r>
            <a:r>
              <a:rPr lang="en-PH" dirty="0"/>
              <a:t>of scans</a:t>
            </a:r>
          </a:p>
        </p:txBody>
      </p:sp>
      <p:sp>
        <p:nvSpPr>
          <p:cNvPr id="8" name="Oval 7"/>
          <p:cNvSpPr/>
          <p:nvPr/>
        </p:nvSpPr>
        <p:spPr>
          <a:xfrm>
            <a:off x="1524148" y="2537192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TextBox 8"/>
          <p:cNvSpPr txBox="1"/>
          <p:nvPr/>
        </p:nvSpPr>
        <p:spPr>
          <a:xfrm>
            <a:off x="1905000" y="307059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dirty="0"/>
              <a:t>Access to statistics and analytics tools to help understand user </a:t>
            </a:r>
            <a:r>
              <a:rPr lang="en-PH" dirty="0" smtClean="0"/>
              <a:t>behaviour </a:t>
            </a:r>
            <a:r>
              <a:rPr lang="en-PH" dirty="0"/>
              <a:t>and </a:t>
            </a:r>
            <a:r>
              <a:rPr lang="en-PH" dirty="0" smtClean="0"/>
              <a:t>purchased history (CRM</a:t>
            </a:r>
            <a:r>
              <a:rPr lang="en-PH" dirty="0"/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1524148" y="3147382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TextBox 10"/>
          <p:cNvSpPr txBox="1"/>
          <p:nvPr/>
        </p:nvSpPr>
        <p:spPr>
          <a:xfrm>
            <a:off x="1905000" y="44590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dirty="0"/>
              <a:t>Access to the data of </a:t>
            </a:r>
            <a:r>
              <a:rPr lang="en-PH" dirty="0" smtClean="0">
                <a:solidFill>
                  <a:srgbClr val="FFC000"/>
                </a:solidFill>
              </a:rPr>
              <a:t>CUSTOMERS </a:t>
            </a:r>
            <a:r>
              <a:rPr lang="en-PH" dirty="0" smtClean="0"/>
              <a:t>captured </a:t>
            </a:r>
            <a:r>
              <a:rPr lang="en-PH" dirty="0"/>
              <a:t>in CRM for future </a:t>
            </a:r>
            <a:r>
              <a:rPr lang="en-PH" dirty="0" smtClean="0"/>
              <a:t>promotional &amp; marketing purposes.</a:t>
            </a:r>
            <a:endParaRPr lang="en-PH" dirty="0"/>
          </a:p>
        </p:txBody>
      </p:sp>
      <p:sp>
        <p:nvSpPr>
          <p:cNvPr id="12" name="Oval 11"/>
          <p:cNvSpPr/>
          <p:nvPr/>
        </p:nvSpPr>
        <p:spPr>
          <a:xfrm>
            <a:off x="1524148" y="3849469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TextBox 12"/>
          <p:cNvSpPr txBox="1"/>
          <p:nvPr/>
        </p:nvSpPr>
        <p:spPr>
          <a:xfrm>
            <a:off x="1519994" y="1524000"/>
            <a:ext cx="73954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500" b="1" dirty="0" smtClean="0">
                <a:solidFill>
                  <a:srgbClr val="FFC000"/>
                </a:solidFill>
              </a:rPr>
              <a:t>Additional Benefits (Back-end Office)</a:t>
            </a:r>
          </a:p>
          <a:p>
            <a:r>
              <a:rPr lang="en-PH" sz="2500" b="1" dirty="0" smtClean="0">
                <a:solidFill>
                  <a:srgbClr val="FFC000"/>
                </a:solidFill>
              </a:rPr>
              <a:t>Optional to Business Ambassador (SGD$100)</a:t>
            </a:r>
            <a:endParaRPr lang="en-PH" sz="25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52400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Customer Relation Management</a:t>
            </a:r>
            <a:endParaRPr lang="en-PH" sz="38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37732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dirty="0" smtClean="0"/>
              <a:t>Push Notification Services – Push promotional / marketing project via Mobile App (</a:t>
            </a:r>
            <a:r>
              <a:rPr lang="en-PH" sz="1600" dirty="0" smtClean="0"/>
              <a:t>Back- End-Office</a:t>
            </a:r>
            <a:r>
              <a:rPr lang="en-PH" dirty="0" smtClean="0"/>
              <a:t>) to targeted users</a:t>
            </a:r>
            <a:endParaRPr lang="en-PH" dirty="0"/>
          </a:p>
        </p:txBody>
      </p:sp>
      <p:sp>
        <p:nvSpPr>
          <p:cNvPr id="16" name="Oval 15"/>
          <p:cNvSpPr/>
          <p:nvPr/>
        </p:nvSpPr>
        <p:spPr>
          <a:xfrm>
            <a:off x="1524000" y="4548117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TextBox 16"/>
          <p:cNvSpPr txBox="1"/>
          <p:nvPr/>
        </p:nvSpPr>
        <p:spPr>
          <a:xfrm>
            <a:off x="1447800" y="5486400"/>
            <a:ext cx="6484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sz="1600" b="1" i="1" dirty="0" smtClean="0">
                <a:solidFill>
                  <a:srgbClr val="FFC000"/>
                </a:solidFill>
              </a:rPr>
              <a:t>Notes:</a:t>
            </a:r>
            <a:endParaRPr lang="en-PH" sz="1400" b="1" i="1" dirty="0" smtClean="0">
              <a:solidFill>
                <a:srgbClr val="FFC00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PH" sz="1400" dirty="0" smtClean="0"/>
              <a:t>A SGD$30 Scanning AR credits shall be added into BA’s account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PH" sz="1400" dirty="0" smtClean="0"/>
              <a:t>Top up is needed when credit is low</a:t>
            </a:r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652" y="1371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dirty="0"/>
              <a:t>AR Action Buttons – </a:t>
            </a:r>
            <a:r>
              <a:rPr lang="en-PH" dirty="0" smtClean="0"/>
              <a:t>targeted </a:t>
            </a:r>
            <a:r>
              <a:rPr lang="en-PH" dirty="0"/>
              <a:t>for calling an action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1448390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08480"/>
            <a:ext cx="1339185" cy="1331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08480"/>
            <a:ext cx="1339185" cy="1331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28" y="2826274"/>
            <a:ext cx="1339185" cy="13312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14" y="2851674"/>
            <a:ext cx="1339185" cy="1331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319258"/>
            <a:ext cx="1339185" cy="1331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19260"/>
            <a:ext cx="1339185" cy="13312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28" y="4319259"/>
            <a:ext cx="1339185" cy="1331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15" y="4319260"/>
            <a:ext cx="1339185" cy="13312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09652" y="174367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PH" sz="1500" dirty="0"/>
              <a:t>Upon scanning the AR </a:t>
            </a:r>
            <a:r>
              <a:rPr lang="en-PH" sz="1500" dirty="0" smtClean="0"/>
              <a:t>Markers, </a:t>
            </a:r>
            <a:r>
              <a:rPr lang="en-PH" sz="1500" dirty="0"/>
              <a:t>an action button will pop up. Tap for your desired action.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7800" y="152400"/>
            <a:ext cx="655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What is AR Action Button</a:t>
            </a:r>
            <a:endParaRPr lang="en-PH" sz="3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447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dirty="0"/>
              <a:t>We cater a wide range of </a:t>
            </a:r>
            <a:r>
              <a:rPr lang="en-PH" dirty="0" smtClean="0"/>
              <a:t>trades &amp; industries </a:t>
            </a:r>
            <a:r>
              <a:rPr lang="en-PH" dirty="0"/>
              <a:t>where you can showcase your AR campaigns</a:t>
            </a:r>
          </a:p>
        </p:txBody>
      </p:sp>
      <p:sp>
        <p:nvSpPr>
          <p:cNvPr id="7" name="Oval 6"/>
          <p:cNvSpPr/>
          <p:nvPr/>
        </p:nvSpPr>
        <p:spPr>
          <a:xfrm>
            <a:off x="1981348" y="1524590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1428085" cy="1428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85" y="2286000"/>
            <a:ext cx="1428085" cy="1428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13" y="2303794"/>
            <a:ext cx="1428085" cy="1428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29194"/>
            <a:ext cx="1428085" cy="14280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96778"/>
            <a:ext cx="1428085" cy="1428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85" y="3796780"/>
            <a:ext cx="1428085" cy="14280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13" y="3796779"/>
            <a:ext cx="1428085" cy="1428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96780"/>
            <a:ext cx="1428085" cy="1428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2600" y="152400"/>
            <a:ext cx="670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Who needs AR Advertising</a:t>
            </a:r>
            <a:endParaRPr lang="en-PH" sz="38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5638800"/>
            <a:ext cx="6484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sz="1600" b="1" i="1" dirty="0" smtClean="0">
                <a:solidFill>
                  <a:srgbClr val="FFC000"/>
                </a:solidFill>
              </a:rPr>
              <a:t>Notes:</a:t>
            </a:r>
            <a:endParaRPr lang="en-PH" sz="1400" b="1" i="1" dirty="0" smtClean="0">
              <a:solidFill>
                <a:srgbClr val="FFC00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PH" sz="1400" dirty="0" smtClean="0"/>
              <a:t>Trades and industries are  unlimited and no boundary of business prospects</a:t>
            </a:r>
            <a:endParaRPr lang="en-PH" sz="1400" dirty="0"/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9200" y="1545342"/>
            <a:ext cx="3505200" cy="3505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TextBox 7"/>
          <p:cNvSpPr txBox="1"/>
          <p:nvPr/>
        </p:nvSpPr>
        <p:spPr>
          <a:xfrm>
            <a:off x="990600" y="2240339"/>
            <a:ext cx="39599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dirty="0"/>
              <a:t>Put your business in </a:t>
            </a:r>
            <a:r>
              <a:rPr lang="en-PH" sz="3200" b="1" i="1" dirty="0" smtClean="0">
                <a:solidFill>
                  <a:srgbClr val="FFC000"/>
                </a:solidFill>
              </a:rPr>
              <a:t>AR Media Hub </a:t>
            </a:r>
            <a:r>
              <a:rPr lang="en-PH" sz="3200" dirty="0"/>
              <a:t>and have more customers to view your products and services to drive more sales.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388">
            <a:off x="5672443" y="2003270"/>
            <a:ext cx="2142515" cy="3659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5272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AR Media Hub</a:t>
            </a:r>
            <a:endParaRPr lang="en-PH" sz="3800" b="1" dirty="0">
              <a:solidFill>
                <a:srgbClr val="FFC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0355">
            <a:off x="6388186" y="2667000"/>
            <a:ext cx="95049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942743"/>
            <a:ext cx="68561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5000" b="1" dirty="0" smtClean="0"/>
              <a:t>AR Media Hub</a:t>
            </a:r>
          </a:p>
          <a:p>
            <a:pPr algn="ctr"/>
            <a:r>
              <a:rPr lang="en-PH" sz="5000" b="1" dirty="0" smtClean="0"/>
              <a:t>LOYALTY REDEMPTION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AR Media Hub</a:t>
            </a:r>
            <a:endParaRPr lang="en-PH" sz="3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3352800"/>
            <a:ext cx="1828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500" b="1" dirty="0" smtClean="0">
                <a:solidFill>
                  <a:srgbClr val="FFC000"/>
                </a:solidFill>
              </a:rPr>
              <a:t>Benefits:</a:t>
            </a:r>
            <a:endParaRPr lang="en-PH" sz="25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252" y="3886200"/>
            <a:ext cx="5867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sz="2400" dirty="0" smtClean="0"/>
              <a:t>R(3.5) Points </a:t>
            </a:r>
            <a:r>
              <a:rPr lang="en-PH" sz="2400" dirty="0"/>
              <a:t>will be accumulated </a:t>
            </a:r>
            <a:r>
              <a:rPr lang="en-PH" sz="2400" dirty="0" smtClean="0"/>
              <a:t>from Free Users and Business Ambassador. </a:t>
            </a:r>
            <a:r>
              <a:rPr lang="en-PH" sz="2400" dirty="0"/>
              <a:t>These points can be </a:t>
            </a:r>
            <a:r>
              <a:rPr lang="en-PH" sz="2400" dirty="0" smtClean="0"/>
              <a:t>redeemed at </a:t>
            </a:r>
          </a:p>
          <a:p>
            <a:pPr lvl="0"/>
            <a:r>
              <a:rPr lang="en-PH" sz="2400" b="1" i="1" dirty="0" smtClean="0">
                <a:solidFill>
                  <a:srgbClr val="FFC000"/>
                </a:solidFill>
              </a:rPr>
              <a:t>Rebate 3.5’s </a:t>
            </a:r>
            <a:r>
              <a:rPr lang="en-PH" sz="2400" dirty="0" smtClean="0"/>
              <a:t>participating merchants. </a:t>
            </a:r>
            <a:endParaRPr lang="en-PH" sz="2400" dirty="0"/>
          </a:p>
        </p:txBody>
      </p:sp>
      <p:sp>
        <p:nvSpPr>
          <p:cNvPr id="10" name="Oval 9"/>
          <p:cNvSpPr/>
          <p:nvPr/>
        </p:nvSpPr>
        <p:spPr>
          <a:xfrm>
            <a:off x="2057400" y="2209800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TextBox 14"/>
          <p:cNvSpPr txBox="1"/>
          <p:nvPr/>
        </p:nvSpPr>
        <p:spPr>
          <a:xfrm>
            <a:off x="2514600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Loyalty Program</a:t>
            </a:r>
            <a:endParaRPr lang="en-PH" sz="3800" b="1" dirty="0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548" y="4114800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1447800" y="1504146"/>
            <a:ext cx="624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500" b="1" dirty="0" smtClean="0">
                <a:solidFill>
                  <a:srgbClr val="FFC000"/>
                </a:solidFill>
              </a:rPr>
              <a:t>2 Ways to accumulate R(3.5) Points :</a:t>
            </a:r>
            <a:endParaRPr lang="en-PH" sz="25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057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PH" sz="2400" dirty="0" smtClean="0"/>
              <a:t>Scanning Merchants’ AR Markers</a:t>
            </a:r>
          </a:p>
          <a:p>
            <a:pPr marL="457200" lvl="0" indent="-457200"/>
            <a:r>
              <a:rPr lang="en-PH" sz="2400" dirty="0" smtClean="0"/>
              <a:t>By Sharing - Total Earnings of 20% </a:t>
            </a:r>
          </a:p>
          <a:p>
            <a:pPr marL="457200" lvl="0" indent="-457200"/>
            <a:r>
              <a:rPr lang="en-PH" sz="2400" dirty="0" smtClean="0"/>
              <a:t>shall be converted to R(3.5) Points</a:t>
            </a:r>
            <a:endParaRPr lang="en-PH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5879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dirty="0" smtClean="0">
                <a:solidFill>
                  <a:srgbClr val="FFC000"/>
                </a:solidFill>
              </a:rPr>
              <a:t>Note : </a:t>
            </a:r>
            <a:r>
              <a:rPr lang="en-PH" dirty="0">
                <a:solidFill>
                  <a:srgbClr val="FFC000"/>
                </a:solidFill>
              </a:rPr>
              <a:t> </a:t>
            </a:r>
            <a:r>
              <a:rPr lang="en-PH" dirty="0" smtClean="0"/>
              <a:t>Visit https://rebate35.com</a:t>
            </a:r>
          </a:p>
        </p:txBody>
      </p:sp>
      <p:sp>
        <p:nvSpPr>
          <p:cNvPr id="11" name="Oval 10"/>
          <p:cNvSpPr/>
          <p:nvPr/>
        </p:nvSpPr>
        <p:spPr>
          <a:xfrm>
            <a:off x="2057400" y="2527448"/>
            <a:ext cx="215752" cy="2157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8342" y="1676400"/>
            <a:ext cx="5700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000" b="1" dirty="0" smtClean="0">
                <a:solidFill>
                  <a:srgbClr val="FFC000"/>
                </a:solidFill>
              </a:rPr>
              <a:t>Bonus Activities :</a:t>
            </a:r>
            <a:endParaRPr lang="en-PH" sz="30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342" y="2480608"/>
            <a:ext cx="7217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Each BA and Merchant package will contribute SGD$5 to Bonus Fund</a:t>
            </a:r>
          </a:p>
          <a:p>
            <a:endParaRPr lang="en-PH" dirty="0" smtClean="0"/>
          </a:p>
          <a:p>
            <a:r>
              <a:rPr lang="en-PH" dirty="0" smtClean="0"/>
              <a:t>Our collected “Bonus Fund*” will be used for Daily Lucky Draw and will be given randomly to scanners </a:t>
            </a:r>
          </a:p>
          <a:p>
            <a:endParaRPr lang="en-PH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570274"/>
            <a:ext cx="7217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i="1" dirty="0" smtClean="0">
                <a:solidFill>
                  <a:srgbClr val="FFC000"/>
                </a:solidFill>
              </a:rPr>
              <a:t>Example:</a:t>
            </a:r>
          </a:p>
          <a:p>
            <a:r>
              <a:rPr lang="en-PH" dirty="0" smtClean="0"/>
              <a:t>*Bonus </a:t>
            </a:r>
            <a:r>
              <a:rPr lang="en-PH" dirty="0"/>
              <a:t>of 10, 50 or 100 </a:t>
            </a:r>
            <a:r>
              <a:rPr lang="en-PH" dirty="0" smtClean="0"/>
              <a:t>R(3.5) Points </a:t>
            </a:r>
            <a:r>
              <a:rPr lang="en-PH" dirty="0"/>
              <a:t>will be given away to a lucky scanner using a standard algorithm from </a:t>
            </a:r>
            <a:r>
              <a:rPr lang="en-PH" dirty="0" smtClean="0"/>
              <a:t>AR Media Hub ‘s app platform</a:t>
            </a:r>
            <a:endParaRPr lang="en-PH" b="1" i="1" dirty="0" smtClean="0">
              <a:solidFill>
                <a:srgbClr val="FFC000"/>
              </a:solidFill>
            </a:endParaRPr>
          </a:p>
          <a:p>
            <a:pPr marL="285750" indent="-285750"/>
            <a:endParaRPr lang="en-PH" dirty="0">
              <a:solidFill>
                <a:schemeClr val="bg1"/>
              </a:solidFill>
            </a:endParaRPr>
          </a:p>
          <a:p>
            <a:endParaRPr lang="en-PH" dirty="0">
              <a:solidFill>
                <a:schemeClr val="bg1"/>
              </a:solidFill>
            </a:endParaRPr>
          </a:p>
          <a:p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152400"/>
            <a:ext cx="777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On-Going Promotional Activities</a:t>
            </a:r>
            <a:endParaRPr lang="en-PH" sz="3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2419436" cy="2133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2971800"/>
            <a:ext cx="45720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55258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Smoo</a:t>
            </a:r>
            <a:r>
              <a:rPr lang="en-US" dirty="0" smtClean="0"/>
              <a:t> Holding </a:t>
            </a:r>
            <a:r>
              <a:rPr lang="en-US" dirty="0" err="1" smtClean="0"/>
              <a:t>Pte</a:t>
            </a:r>
            <a:r>
              <a:rPr lang="en-US" dirty="0" smtClean="0"/>
              <a:t> Ltd</a:t>
            </a:r>
          </a:p>
          <a:p>
            <a:r>
              <a:rPr lang="en-US" dirty="0" smtClean="0"/>
              <a:t>Reg. no : 202238873z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2971800"/>
            <a:ext cx="4495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+65 93707255 / +65 91076086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0268" y="1600200"/>
            <a:ext cx="35069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b="1" dirty="0" smtClean="0">
                <a:solidFill>
                  <a:srgbClr val="FFC000"/>
                </a:solidFill>
              </a:rPr>
              <a:t>AR MEDIA HUB </a:t>
            </a:r>
            <a:r>
              <a:rPr lang="en-PH" sz="2000" dirty="0" smtClean="0"/>
              <a:t>presents a new approach to businesses to help Merchant create advertising campaigns of products and services with the use of Augmented Reality.</a:t>
            </a:r>
          </a:p>
          <a:p>
            <a:endParaRPr lang="en-PH" sz="2000" dirty="0"/>
          </a:p>
          <a:p>
            <a:r>
              <a:rPr lang="en-PH" sz="2000" dirty="0"/>
              <a:t>This technology is an innovative way to bring consumers in an interactive platform that is definitely much more fun to use.</a:t>
            </a:r>
          </a:p>
          <a:p>
            <a:endParaRPr lang="en-PH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9072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ABOUT US</a:t>
            </a:r>
            <a:endParaRPr lang="en-PH" sz="3800" b="1" dirty="0"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380" y="1708980"/>
            <a:ext cx="4158420" cy="4158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514" y="1245206"/>
            <a:ext cx="9159227" cy="4317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911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b="1" dirty="0" smtClean="0">
                <a:solidFill>
                  <a:srgbClr val="FFC000"/>
                </a:solidFill>
              </a:rPr>
              <a:t>WHAT IS AUGMENTED REALITY (AR)?</a:t>
            </a:r>
            <a:endParaRPr lang="en-PH" sz="28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49035"/>
            <a:ext cx="892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dirty="0" smtClean="0"/>
              <a:t>Making a still picture become a reality through a smart phone.</a:t>
            </a:r>
            <a:endParaRPr lang="en-PH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55272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Showcase</a:t>
            </a:r>
            <a:endParaRPr lang="en-PH" sz="3800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phonedem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1800476" cy="2381583"/>
          </a:xfrm>
          <a:prstGeom prst="rect">
            <a:avLst/>
          </a:prstGeom>
        </p:spPr>
      </p:pic>
      <p:pic>
        <p:nvPicPr>
          <p:cNvPr id="12" name="Picture 11" descr="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524000"/>
            <a:ext cx="1447800" cy="2307285"/>
          </a:xfrm>
          <a:prstGeom prst="rect">
            <a:avLst/>
          </a:prstGeom>
        </p:spPr>
      </p:pic>
      <p:pic>
        <p:nvPicPr>
          <p:cNvPr id="13" name="Picture 12" descr="omeganamecardfro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524000"/>
            <a:ext cx="1268982" cy="2286000"/>
          </a:xfrm>
          <a:prstGeom prst="rect">
            <a:avLst/>
          </a:prstGeom>
        </p:spPr>
      </p:pic>
      <p:pic>
        <p:nvPicPr>
          <p:cNvPr id="14" name="Picture 13" descr="din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038600"/>
            <a:ext cx="4495800" cy="2014118"/>
          </a:xfrm>
          <a:prstGeom prst="rect">
            <a:avLst/>
          </a:prstGeom>
        </p:spPr>
      </p:pic>
      <p:pic>
        <p:nvPicPr>
          <p:cNvPr id="15" name="Picture 14" descr="ctvide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1524000"/>
            <a:ext cx="1489003" cy="2286000"/>
          </a:xfrm>
          <a:prstGeom prst="rect">
            <a:avLst/>
          </a:prstGeom>
        </p:spPr>
      </p:pic>
      <p:pic>
        <p:nvPicPr>
          <p:cNvPr id="16" name="Picture 15" descr="WhatsApp Image 2019-07-10 at 9.19.52 AM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4114800"/>
            <a:ext cx="2362200" cy="1939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9248" y="1676400"/>
            <a:ext cx="6235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To empower businesses with the use of Augmented Reality Technology using a new advertising media platform - the </a:t>
            </a:r>
            <a:r>
              <a:rPr lang="en-PH" sz="2800" b="1" dirty="0" smtClean="0">
                <a:solidFill>
                  <a:srgbClr val="FFC000"/>
                </a:solidFill>
              </a:rPr>
              <a:t>AR Media Hub’s App</a:t>
            </a:r>
            <a:r>
              <a:rPr lang="en-PH" sz="2800" dirty="0" smtClean="0"/>
              <a:t>. </a:t>
            </a:r>
          </a:p>
          <a:p>
            <a:endParaRPr lang="en-PH" sz="2800" dirty="0" smtClean="0"/>
          </a:p>
          <a:p>
            <a:r>
              <a:rPr lang="en-PH" sz="2800" dirty="0" smtClean="0"/>
              <a:t>We aim to provide creative ways for businesses to use which is </a:t>
            </a:r>
            <a:r>
              <a:rPr lang="en-PH" sz="2800" b="1" dirty="0" smtClean="0">
                <a:solidFill>
                  <a:srgbClr val="FFC000"/>
                </a:solidFill>
              </a:rPr>
              <a:t>interactive, futuristic and fun</a:t>
            </a:r>
            <a:r>
              <a:rPr lang="en-PH" sz="2800" dirty="0" smtClean="0"/>
              <a:t>. </a:t>
            </a:r>
            <a:endParaRPr lang="en-PH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MISSION</a:t>
            </a:r>
            <a:endParaRPr lang="en-PH" sz="3800" b="1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990600"/>
            <a:ext cx="8458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 smtClean="0"/>
              <a:t>We aim to provide businesses with a much broader options to put their advertising content at a cheaper price and in an innovative way, We call it “</a:t>
            </a:r>
            <a:r>
              <a:rPr lang="en-PH" sz="2000" b="1" dirty="0" smtClean="0"/>
              <a:t>AR Media Hub</a:t>
            </a:r>
            <a:r>
              <a:rPr lang="en-PH" sz="2000" dirty="0" smtClean="0"/>
              <a:t>”. Businesses can put their content in many </a:t>
            </a:r>
            <a:r>
              <a:rPr lang="en-PH" sz="2000" dirty="0" smtClean="0">
                <a:solidFill>
                  <a:srgbClr val="FFC000"/>
                </a:solidFill>
              </a:rPr>
              <a:t>image materials </a:t>
            </a:r>
            <a:r>
              <a:rPr lang="en-PH" sz="2000" dirty="0" smtClean="0"/>
              <a:t>such as </a:t>
            </a:r>
            <a:r>
              <a:rPr lang="en-PH" sz="2000" dirty="0" smtClean="0">
                <a:solidFill>
                  <a:srgbClr val="FFC000"/>
                </a:solidFill>
              </a:rPr>
              <a:t>vehicles, signboards, billboards, flyers, posters, name cards, membership cards, credit cards, logos, icon, banners, </a:t>
            </a:r>
            <a:r>
              <a:rPr lang="en-PH" sz="2000" dirty="0" err="1" smtClean="0">
                <a:solidFill>
                  <a:srgbClr val="FFC000"/>
                </a:solidFill>
              </a:rPr>
              <a:t>Grabcar</a:t>
            </a:r>
            <a:r>
              <a:rPr lang="en-PH" sz="2000" dirty="0" smtClean="0">
                <a:solidFill>
                  <a:srgbClr val="FFC000"/>
                </a:solidFill>
              </a:rPr>
              <a:t>/taxi, DVD covers, books, magazines, etc</a:t>
            </a:r>
            <a:r>
              <a:rPr lang="en-PH" sz="2000" dirty="0" smtClean="0"/>
              <a:t>. These are all already going on in the market, what </a:t>
            </a:r>
            <a:r>
              <a:rPr lang="en-PH" sz="2000" b="1" dirty="0" smtClean="0"/>
              <a:t>AR Media Hub </a:t>
            </a:r>
            <a:r>
              <a:rPr lang="en-PH" sz="2000" dirty="0" smtClean="0"/>
              <a:t>provides is a Technology Concept that enhance their existing marketing materials. We can make the images Talking. "</a:t>
            </a:r>
            <a:r>
              <a:rPr lang="en-PH" sz="2000" b="1" dirty="0" smtClean="0">
                <a:solidFill>
                  <a:srgbClr val="FFC000"/>
                </a:solidFill>
              </a:rPr>
              <a:t>Can Talk</a:t>
            </a:r>
            <a:r>
              <a:rPr lang="en-PH" sz="2000" dirty="0" smtClean="0">
                <a:solidFill>
                  <a:srgbClr val="FFC000"/>
                </a:solidFill>
              </a:rPr>
              <a:t>" </a:t>
            </a:r>
            <a:r>
              <a:rPr lang="en-PH" sz="2000" dirty="0" smtClean="0"/>
              <a:t>is our Company's AR slogan.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VISION</a:t>
            </a:r>
            <a:endParaRPr lang="en-PH" sz="3800" b="1" dirty="0">
              <a:solidFill>
                <a:srgbClr val="FFC000"/>
              </a:solidFill>
            </a:endParaRPr>
          </a:p>
        </p:txBody>
      </p:sp>
      <p:pic>
        <p:nvPicPr>
          <p:cNvPr id="12" name="Picture 2" descr="C:\Users\Roan\Desktop\Eric AR\2 Industries Buttons\MATS\Fusion_LED-Billbo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71652"/>
            <a:ext cx="2381250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oan\Desktop\Eric AR\2 Industries Buttons\MATS\Rounded Corner Business Car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734" y="4818618"/>
            <a:ext cx="1752260" cy="175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Roan\Desktop\Eric AR\2 Industries Buttons\MATS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02" y="4660901"/>
            <a:ext cx="2410967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Roan\Desktop\Eric AR\2 Industries Buttons\MATS\28082017-BusAdvert-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9" t="8770" r="4577" b="6400"/>
          <a:stretch/>
        </p:blipFill>
        <p:spPr bwMode="auto">
          <a:xfrm>
            <a:off x="2489201" y="5126804"/>
            <a:ext cx="2730500" cy="144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Roan\Desktop\Eric AR\2 Industries Buttons\MATS\Adobe-InDesign-templates-desig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306" y="4992978"/>
            <a:ext cx="2501083" cy="16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Roan\Desktop\Eric AR\2 Industries Buttons\MATS\smart-playlist-technology-for-digital-sign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1141" y="3581400"/>
            <a:ext cx="2743200" cy="1711757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990600"/>
            <a:ext cx="739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AR </a:t>
            </a:r>
            <a:r>
              <a:rPr lang="en-PH" sz="2800" dirty="0" smtClean="0"/>
              <a:t>Media Hub (</a:t>
            </a:r>
            <a:r>
              <a:rPr lang="en-PH" sz="2800" dirty="0" err="1" smtClean="0">
                <a:solidFill>
                  <a:srgbClr val="FFC000"/>
                </a:solidFill>
              </a:rPr>
              <a:t>Smoo</a:t>
            </a:r>
            <a:r>
              <a:rPr lang="en-PH" sz="2800" dirty="0" smtClean="0">
                <a:solidFill>
                  <a:srgbClr val="FFC000"/>
                </a:solidFill>
              </a:rPr>
              <a:t> Holding Pte Ltd</a:t>
            </a:r>
            <a:r>
              <a:rPr lang="en-PH" sz="2800" dirty="0" smtClean="0"/>
              <a:t>) aims to be recognised by the Advertising &amp; Promotional industries as a needed enhancement in advertising &amp; promotional service provider. </a:t>
            </a:r>
            <a:endParaRPr lang="en-PH" sz="2800" dirty="0" smtClean="0"/>
          </a:p>
          <a:p>
            <a:endParaRPr lang="en-PH" sz="2800" dirty="0" smtClean="0"/>
          </a:p>
          <a:p>
            <a:r>
              <a:rPr lang="en-PH" sz="2800" dirty="0" smtClean="0"/>
              <a:t>We </a:t>
            </a:r>
            <a:r>
              <a:rPr lang="en-PH" sz="2800" dirty="0" smtClean="0"/>
              <a:t>shall spear head the market with our innovative ideas and assist the users (</a:t>
            </a:r>
            <a:r>
              <a:rPr lang="en-PH" sz="2800" dirty="0" smtClean="0">
                <a:solidFill>
                  <a:srgbClr val="FFC000"/>
                </a:solidFill>
              </a:rPr>
              <a:t>Merchants</a:t>
            </a:r>
            <a:r>
              <a:rPr lang="en-PH" sz="2800" dirty="0" smtClean="0"/>
              <a:t>) to meet their sales target, build a regular royal customers and with our in-house IT continuously developing new technique and ideas.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800" b="1" dirty="0" smtClean="0">
                <a:solidFill>
                  <a:srgbClr val="FFC000"/>
                </a:solidFill>
              </a:rPr>
              <a:t>Goal</a:t>
            </a:r>
            <a:endParaRPr lang="en-PH" sz="3800" b="1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3872" y="152400"/>
            <a:ext cx="427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b="1" dirty="0" smtClean="0">
                <a:solidFill>
                  <a:srgbClr val="FFC000"/>
                </a:solidFill>
              </a:rPr>
              <a:t>HOW IT WORKS</a:t>
            </a:r>
            <a:endParaRPr lang="en-PH" sz="3800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5334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" y="1441015"/>
            <a:ext cx="2251710" cy="2468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53" y="4063975"/>
            <a:ext cx="1030411" cy="1054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390" y="3668456"/>
            <a:ext cx="2047320" cy="2656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5484" y="3079357"/>
            <a:ext cx="933450" cy="829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7260" y="2342902"/>
            <a:ext cx="1006914" cy="499764"/>
          </a:xfrm>
          <a:prstGeom prst="rect">
            <a:avLst/>
          </a:prstGeom>
        </p:spPr>
      </p:pic>
      <p:sp>
        <p:nvSpPr>
          <p:cNvPr id="13" name="32-Point Star 12"/>
          <p:cNvSpPr/>
          <p:nvPr/>
        </p:nvSpPr>
        <p:spPr>
          <a:xfrm>
            <a:off x="1939847" y="1101647"/>
            <a:ext cx="1108153" cy="1108153"/>
          </a:xfrm>
          <a:prstGeom prst="star3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5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5567" y="1459468"/>
            <a:ext cx="65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b="1" dirty="0" smtClean="0">
                <a:solidFill>
                  <a:schemeClr val="bg1"/>
                </a:solidFill>
              </a:rPr>
              <a:t>Free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895" y="1447800"/>
            <a:ext cx="3023622" cy="2444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798" y="2209800"/>
            <a:ext cx="1819660" cy="30784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215182"/>
            <a:ext cx="1295400" cy="1142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490447"/>
            <a:ext cx="1790891" cy="22774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71800" y="4419600"/>
            <a:ext cx="5887959" cy="166199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PH" b="1" dirty="0" smtClean="0">
                <a:solidFill>
                  <a:schemeClr val="bg1"/>
                </a:solidFill>
              </a:rPr>
              <a:t>DOWNLOAD THE APP:</a:t>
            </a:r>
            <a:endParaRPr lang="en-PH" dirty="0">
              <a:solidFill>
                <a:schemeClr val="bg1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PH" dirty="0">
                <a:solidFill>
                  <a:schemeClr val="bg1"/>
                </a:solidFill>
              </a:rPr>
              <a:t>Download the free app thru App Store or Play </a:t>
            </a:r>
            <a:r>
              <a:rPr lang="en-PH" dirty="0" smtClean="0">
                <a:solidFill>
                  <a:schemeClr val="bg1"/>
                </a:solidFill>
              </a:rPr>
              <a:t>Store</a:t>
            </a:r>
            <a:endParaRPr lang="en-PH" dirty="0">
              <a:solidFill>
                <a:schemeClr val="bg1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PH" dirty="0">
                <a:solidFill>
                  <a:schemeClr val="bg1"/>
                </a:solidFill>
              </a:rPr>
              <a:t>Open AR Media Hub app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PH" dirty="0">
                <a:solidFill>
                  <a:schemeClr val="bg1"/>
                </a:solidFill>
              </a:rPr>
              <a:t>Find an image with AR Media Hub logo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PH" dirty="0">
                <a:solidFill>
                  <a:schemeClr val="bg1"/>
                </a:solidFill>
              </a:rPr>
              <a:t>Scan the image and experience AR Media Hub surprise!</a:t>
            </a:r>
          </a:p>
          <a:p>
            <a:pPr marL="228600" indent="-228600">
              <a:buFont typeface="+mj-lt"/>
              <a:buAutoNum type="arabicPeriod"/>
            </a:pPr>
            <a:endParaRPr lang="en-PH" sz="12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8" y="76200"/>
            <a:ext cx="95049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3400</TotalTime>
  <Words>1495</Words>
  <Application>Microsoft Office PowerPoint</Application>
  <PresentationFormat>On-screen Show (4:3)</PresentationFormat>
  <Paragraphs>176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84</cp:revision>
  <dcterms:created xsi:type="dcterms:W3CDTF">2023-03-24T09:04:06Z</dcterms:created>
  <dcterms:modified xsi:type="dcterms:W3CDTF">2023-07-24T08:03:48Z</dcterms:modified>
</cp:coreProperties>
</file>